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8" r:id="rId3"/>
    <p:sldId id="259" r:id="rId4"/>
    <p:sldId id="264" r:id="rId5"/>
    <p:sldId id="265" r:id="rId6"/>
    <p:sldId id="257" r:id="rId7"/>
    <p:sldId id="258" r:id="rId8"/>
    <p:sldId id="263" r:id="rId9"/>
    <p:sldId id="266" r:id="rId10"/>
    <p:sldId id="262" r:id="rId11"/>
    <p:sldId id="260" r:id="rId12"/>
    <p:sldId id="269" r:id="rId13"/>
    <p:sldId id="279" r:id="rId14"/>
    <p:sldId id="280" r:id="rId15"/>
    <p:sldId id="267" r:id="rId16"/>
    <p:sldId id="268" r:id="rId17"/>
    <p:sldId id="270" r:id="rId18"/>
    <p:sldId id="281" r:id="rId19"/>
    <p:sldId id="283" r:id="rId20"/>
    <p:sldId id="282" r:id="rId21"/>
    <p:sldId id="272" r:id="rId22"/>
    <p:sldId id="274" r:id="rId23"/>
    <p:sldId id="271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0"/>
  </p:normalViewPr>
  <p:slideViewPr>
    <p:cSldViewPr snapToGrid="0">
      <p:cViewPr varScale="1">
        <p:scale>
          <a:sx n="102" d="100"/>
          <a:sy n="102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1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18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8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9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26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42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6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2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71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9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58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87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94" r:id="rId3"/>
    <p:sldLayoutId id="2147483693" r:id="rId4"/>
    <p:sldLayoutId id="2147483692" r:id="rId5"/>
    <p:sldLayoutId id="2147483691" r:id="rId6"/>
    <p:sldLayoutId id="2147483690" r:id="rId7"/>
    <p:sldLayoutId id="2147483689" r:id="rId8"/>
    <p:sldLayoutId id="2147483688" r:id="rId9"/>
    <p:sldLayoutId id="2147483687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F89C6-8150-F1E6-6C8D-C52126F43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27" y="768728"/>
            <a:ext cx="6778412" cy="4567137"/>
          </a:xfrm>
        </p:spPr>
        <p:txBody>
          <a:bodyPr>
            <a:normAutofit/>
          </a:bodyPr>
          <a:lstStyle/>
          <a:p>
            <a:r>
              <a:rPr lang="en-PK" sz="5000" b="1" dirty="0"/>
              <a:t>Spirit of Giving Back &amp; </a:t>
            </a:r>
            <a:r>
              <a:rPr lang="en-GB" sz="5000" b="1" dirty="0"/>
              <a:t>Social Entrepreneurship</a:t>
            </a:r>
            <a:r>
              <a:rPr lang="en-PK" sz="5000" b="1" dirty="0"/>
              <a:t>- </a:t>
            </a:r>
            <a:r>
              <a:rPr lang="en-PK" sz="5000" b="1"/>
              <a:t>CSL Presentation</a:t>
            </a:r>
            <a:endParaRPr lang="en-PK" sz="5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A76778-BA13-5D7C-A174-DB366BD34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14" r="2720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591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A3C3-7E91-608C-9E64-407F55C7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7000" b="1" dirty="0"/>
              <a:t>Freelancers Meetup</a:t>
            </a:r>
          </a:p>
        </p:txBody>
      </p:sp>
      <p:pic>
        <p:nvPicPr>
          <p:cNvPr id="5" name="Content Placeholder 4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DB1BDAC5-6D0E-7514-B99C-CDE58C5461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478" y="2011363"/>
            <a:ext cx="7397043" cy="4160837"/>
          </a:xfrm>
        </p:spPr>
      </p:pic>
    </p:spTree>
    <p:extLst>
      <p:ext uri="{BB962C8B-B14F-4D97-AF65-F5344CB8AC3E}">
        <p14:creationId xmlns:p14="http://schemas.microsoft.com/office/powerpoint/2010/main" val="132804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CA946-6FE4-59D5-B9DD-7AB614A4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000" b="1" dirty="0"/>
              <a:t>SEECS Alumni Association – VP Endowment</a:t>
            </a:r>
          </a:p>
        </p:txBody>
      </p:sp>
      <p:pic>
        <p:nvPicPr>
          <p:cNvPr id="5" name="Content Placeholder 4" descr="A group of men standing in a room&#10;&#10;Description automatically generated">
            <a:extLst>
              <a:ext uri="{FF2B5EF4-FFF2-40B4-BE49-F238E27FC236}">
                <a16:creationId xmlns:a16="http://schemas.microsoft.com/office/drawing/2014/main" id="{11B031F7-74E0-6457-E7B6-A076B6CCA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322" y="2011363"/>
            <a:ext cx="6247356" cy="4160837"/>
          </a:xfrm>
        </p:spPr>
      </p:pic>
    </p:spTree>
    <p:extLst>
      <p:ext uri="{BB962C8B-B14F-4D97-AF65-F5344CB8AC3E}">
        <p14:creationId xmlns:p14="http://schemas.microsoft.com/office/powerpoint/2010/main" val="241706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834C2-E180-0E1E-02D5-30FE923D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4500" b="1" dirty="0"/>
              <a:t>Youtube Channel – Content Creation</a:t>
            </a:r>
          </a:p>
        </p:txBody>
      </p:sp>
      <p:pic>
        <p:nvPicPr>
          <p:cNvPr id="9" name="Content Placeholder 8" descr="A screenshot of a video&#10;&#10;Description automatically generated">
            <a:extLst>
              <a:ext uri="{FF2B5EF4-FFF2-40B4-BE49-F238E27FC236}">
                <a16:creationId xmlns:a16="http://schemas.microsoft.com/office/drawing/2014/main" id="{781DC7F3-B740-D67D-FFB4-F10935CD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139" y="2011363"/>
            <a:ext cx="8561722" cy="4160837"/>
          </a:xfrm>
        </p:spPr>
      </p:pic>
    </p:spTree>
    <p:extLst>
      <p:ext uri="{BB962C8B-B14F-4D97-AF65-F5344CB8AC3E}">
        <p14:creationId xmlns:p14="http://schemas.microsoft.com/office/powerpoint/2010/main" val="2150544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3C306-CE7B-F1AF-2303-C83E7DF9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K" sz="4800" b="1" dirty="0"/>
              <a:t>Resident Welfare Association - MPCHS</a:t>
            </a:r>
          </a:p>
        </p:txBody>
      </p:sp>
      <p:pic>
        <p:nvPicPr>
          <p:cNvPr id="5" name="Content Placeholder 4" descr="A group of men standing in a room&#10;&#10;Description automatically generated">
            <a:extLst>
              <a:ext uri="{FF2B5EF4-FFF2-40B4-BE49-F238E27FC236}">
                <a16:creationId xmlns:a16="http://schemas.microsoft.com/office/drawing/2014/main" id="{D139B1A0-6A33-8D00-9B35-8FEE5EF6D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00" y="2199481"/>
            <a:ext cx="8128000" cy="3784600"/>
          </a:xfrm>
        </p:spPr>
      </p:pic>
    </p:spTree>
    <p:extLst>
      <p:ext uri="{BB962C8B-B14F-4D97-AF65-F5344CB8AC3E}">
        <p14:creationId xmlns:p14="http://schemas.microsoft.com/office/powerpoint/2010/main" val="2658830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D20B8-E4ED-1A32-FB68-8EA1D2817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8000" b="1" dirty="0"/>
              <a:t>Hajj &amp; Umrah</a:t>
            </a:r>
          </a:p>
        </p:txBody>
      </p:sp>
      <p:pic>
        <p:nvPicPr>
          <p:cNvPr id="5" name="Content Placeholder 4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01B107D5-F4AB-5BA2-A58A-AF42DAA0B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0877"/>
          <a:stretch/>
        </p:blipFill>
        <p:spPr>
          <a:xfrm>
            <a:off x="1423985" y="1935163"/>
            <a:ext cx="1937389" cy="3292157"/>
          </a:xfrm>
        </p:spPr>
      </p:pic>
      <p:pic>
        <p:nvPicPr>
          <p:cNvPr id="7" name="Picture 6" descr="A group of people sitting on a table with plastic cups and food&#10;&#10;Description automatically generated">
            <a:extLst>
              <a:ext uri="{FF2B5EF4-FFF2-40B4-BE49-F238E27FC236}">
                <a16:creationId xmlns:a16="http://schemas.microsoft.com/office/drawing/2014/main" id="{EB8A4775-5E27-FD35-1213-84C6ECEF3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73" t="28218"/>
          <a:stretch/>
        </p:blipFill>
        <p:spPr>
          <a:xfrm>
            <a:off x="9294695" y="1935163"/>
            <a:ext cx="2226745" cy="3292157"/>
          </a:xfrm>
          <a:prstGeom prst="rect">
            <a:avLst/>
          </a:prstGeom>
        </p:spPr>
      </p:pic>
      <p:pic>
        <p:nvPicPr>
          <p:cNvPr id="9" name="Picture 8" descr="A group of people in white robes&#10;&#10;Description automatically generated">
            <a:extLst>
              <a:ext uri="{FF2B5EF4-FFF2-40B4-BE49-F238E27FC236}">
                <a16:creationId xmlns:a16="http://schemas.microsoft.com/office/drawing/2014/main" id="{29F77BE9-BB4F-E267-2743-9E2A3140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390" y="2464990"/>
            <a:ext cx="4794634" cy="2232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511F90-24F9-FA8A-8C82-D918127005D4}"/>
              </a:ext>
            </a:extLst>
          </p:cNvPr>
          <p:cNvSpPr txBox="1"/>
          <p:nvPr/>
        </p:nvSpPr>
        <p:spPr>
          <a:xfrm>
            <a:off x="1661160" y="5488819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Hajj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3AA72-5C04-951A-5903-6697E02312D1}"/>
              </a:ext>
            </a:extLst>
          </p:cNvPr>
          <p:cNvSpPr txBox="1"/>
          <p:nvPr/>
        </p:nvSpPr>
        <p:spPr>
          <a:xfrm>
            <a:off x="5159124" y="485798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Hajj 2023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484FBB-5658-F1A2-837B-637B8A6AAB01}"/>
              </a:ext>
            </a:extLst>
          </p:cNvPr>
          <p:cNvSpPr txBox="1"/>
          <p:nvPr/>
        </p:nvSpPr>
        <p:spPr>
          <a:xfrm>
            <a:off x="9660106" y="5488819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K" dirty="0"/>
              <a:t>Umrah 2022</a:t>
            </a:r>
          </a:p>
        </p:txBody>
      </p:sp>
    </p:spTree>
    <p:extLst>
      <p:ext uri="{BB962C8B-B14F-4D97-AF65-F5344CB8AC3E}">
        <p14:creationId xmlns:p14="http://schemas.microsoft.com/office/powerpoint/2010/main" val="1934853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2BE4-D5A2-0316-A2C6-907D8FA1E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000" b="1" dirty="0"/>
              <a:t>Hajj &amp; Umrah Support Group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0263AD5-ECAF-9E30-9145-4A3C9DE1B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603" y="2011363"/>
            <a:ext cx="7352793" cy="4160837"/>
          </a:xfrm>
        </p:spPr>
      </p:pic>
    </p:spTree>
    <p:extLst>
      <p:ext uri="{BB962C8B-B14F-4D97-AF65-F5344CB8AC3E}">
        <p14:creationId xmlns:p14="http://schemas.microsoft.com/office/powerpoint/2010/main" val="70558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791BA-59BE-8B85-F43D-37B1A6DB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6000" b="1" dirty="0"/>
              <a:t>Solar System Support Group</a:t>
            </a:r>
          </a:p>
        </p:txBody>
      </p:sp>
      <p:pic>
        <p:nvPicPr>
          <p:cNvPr id="6" name="Content Placeholder 5" descr="A screenshot of a chat&#10;&#10;Description automatically generated">
            <a:extLst>
              <a:ext uri="{FF2B5EF4-FFF2-40B4-BE49-F238E27FC236}">
                <a16:creationId xmlns:a16="http://schemas.microsoft.com/office/drawing/2014/main" id="{C3F9DF6B-FFAE-A095-F2E0-10D92F39E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880" y="1688095"/>
            <a:ext cx="6766434" cy="4484105"/>
          </a:xfrm>
        </p:spPr>
      </p:pic>
    </p:spTree>
    <p:extLst>
      <p:ext uri="{BB962C8B-B14F-4D97-AF65-F5344CB8AC3E}">
        <p14:creationId xmlns:p14="http://schemas.microsoft.com/office/powerpoint/2010/main" val="3838814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E7689-66E9-A363-4FF0-D3C714B1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dirty="0"/>
              <a:t>Social Entrepreneurship</a:t>
            </a:r>
            <a:endParaRPr lang="en-PK" sz="6000" b="1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3BC7D7-EA18-65C1-801A-B59CF0E5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7429"/>
            <a:ext cx="10515600" cy="3448704"/>
          </a:xfrm>
        </p:spPr>
      </p:pic>
    </p:spTree>
    <p:extLst>
      <p:ext uri="{BB962C8B-B14F-4D97-AF65-F5344CB8AC3E}">
        <p14:creationId xmlns:p14="http://schemas.microsoft.com/office/powerpoint/2010/main" val="37419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888C-A362-81FD-90B2-0DD5F6E8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5400" b="1" i="0" u="none" strike="noStrike" dirty="0">
                <a:solidFill>
                  <a:srgbClr val="27272A"/>
                </a:solidFill>
                <a:effectLst/>
                <a:latin typeface="Open Sans" panose="020B0606030504020204" pitchFamily="34" charset="0"/>
              </a:rPr>
              <a:t>Social Entrepreneurs in Pakistan</a:t>
            </a:r>
            <a:endParaRPr lang="en-PK"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0DFC-0032-A8DC-55F5-BADC6620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Dr.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Amjad Saqib (</a:t>
            </a:r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Akhuwat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Foundation)</a:t>
            </a:r>
          </a:p>
          <a:p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Huzaifa Ahmad (</a:t>
            </a:r>
            <a:r>
              <a:rPr lang="en-GB" dirty="0" err="1">
                <a:solidFill>
                  <a:srgbClr val="3F3F46"/>
                </a:solidFill>
                <a:latin typeface="Open Sans" panose="020B0606030504020204" pitchFamily="34" charset="0"/>
              </a:rPr>
              <a:t>Rizq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)</a:t>
            </a:r>
          </a:p>
          <a:p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Muneeb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Maayr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(</a:t>
            </a:r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Bykea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)</a:t>
            </a:r>
          </a:p>
          <a:p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Kalsoom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Lakhani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 (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i2i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)</a:t>
            </a:r>
          </a:p>
          <a:p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Saad Hamid (DEMO)</a:t>
            </a:r>
          </a:p>
          <a:p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Javed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Afridi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 (</a:t>
            </a:r>
            <a:r>
              <a:rPr lang="en-GB" dirty="0" err="1">
                <a:solidFill>
                  <a:srgbClr val="3F3F46"/>
                </a:solidFill>
                <a:latin typeface="Open Sans" panose="020B0606030504020204" pitchFamily="34" charset="0"/>
              </a:rPr>
              <a:t>Peshawer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 </a:t>
            </a:r>
            <a:r>
              <a:rPr lang="en-GB" dirty="0" err="1">
                <a:solidFill>
                  <a:srgbClr val="3F3F46"/>
                </a:solidFill>
                <a:latin typeface="Open Sans" panose="020B0606030504020204" pitchFamily="34" charset="0"/>
              </a:rPr>
              <a:t>Zalmi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)</a:t>
            </a:r>
          </a:p>
          <a:p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Ehsan Imam </a:t>
            </a:r>
            <a:r>
              <a:rPr lang="en-GB" i="0" dirty="0">
                <a:effectLst/>
                <a:latin typeface="-apple-system"/>
              </a:rPr>
              <a:t>(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Marham) </a:t>
            </a:r>
          </a:p>
          <a:p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Sehat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Kahani (</a:t>
            </a:r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Dr.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Sara Saeed Khurram)</a:t>
            </a:r>
          </a:p>
          <a:p>
            <a:r>
              <a:rPr lang="en-GB" sz="2900" dirty="0">
                <a:solidFill>
                  <a:srgbClr val="3F3F46"/>
                </a:solidFill>
                <a:latin typeface="Open Sans" panose="020B0606030504020204" pitchFamily="34" charset="0"/>
              </a:rPr>
              <a:t>Hira Batool Rizvi  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(</a:t>
            </a:r>
            <a:r>
              <a:rPr lang="en-GB" dirty="0" err="1">
                <a:solidFill>
                  <a:srgbClr val="3F3F46"/>
                </a:solidFill>
                <a:latin typeface="Open Sans" panose="020B0606030504020204" pitchFamily="34" charset="0"/>
              </a:rPr>
              <a:t>Shekab</a:t>
            </a:r>
            <a:r>
              <a:rPr lang="en-GB" dirty="0">
                <a:solidFill>
                  <a:srgbClr val="3F3F46"/>
                </a:solidFill>
                <a:latin typeface="Open Sans" panose="020B0606030504020204" pitchFamily="34" charset="0"/>
              </a:rPr>
              <a:t>) </a:t>
            </a:r>
          </a:p>
          <a:p>
            <a:r>
              <a:rPr lang="en-GB" sz="2900" dirty="0" err="1">
                <a:solidFill>
                  <a:srgbClr val="3F3F46"/>
                </a:solidFill>
                <a:latin typeface="Open Sans" panose="020B0606030504020204" pitchFamily="34" charset="0"/>
              </a:rPr>
              <a:t>Dr.</a:t>
            </a:r>
            <a:r>
              <a:rPr lang="en-GB" sz="2900" dirty="0">
                <a:solidFill>
                  <a:srgbClr val="3F3F46"/>
                </a:solidFill>
                <a:latin typeface="Open Sans" panose="020B0606030504020204" pitchFamily="34" charset="0"/>
              </a:rPr>
              <a:t> </a:t>
            </a:r>
            <a:r>
              <a:rPr lang="en-GB" sz="2900" dirty="0" err="1">
                <a:solidFill>
                  <a:srgbClr val="3F3F46"/>
                </a:solidFill>
                <a:latin typeface="Open Sans" panose="020B0606030504020204" pitchFamily="34" charset="0"/>
              </a:rPr>
              <a:t>Musstanser</a:t>
            </a:r>
            <a:r>
              <a:rPr lang="en-GB" sz="2900" dirty="0">
                <a:solidFill>
                  <a:srgbClr val="3F3F46"/>
                </a:solidFill>
                <a:latin typeface="Open Sans" panose="020B0606030504020204" pitchFamily="34" charset="0"/>
              </a:rPr>
              <a:t> </a:t>
            </a:r>
            <a:r>
              <a:rPr lang="en-GB" sz="2900" dirty="0" err="1">
                <a:solidFill>
                  <a:srgbClr val="3F3F46"/>
                </a:solidFill>
                <a:latin typeface="Open Sans" panose="020B0606030504020204" pitchFamily="34" charset="0"/>
              </a:rPr>
              <a:t>Tinauli</a:t>
            </a:r>
            <a:r>
              <a:rPr lang="en-GB" sz="2900" dirty="0">
                <a:solidFill>
                  <a:srgbClr val="3F3F46"/>
                </a:solidFill>
                <a:latin typeface="Open Sans" panose="020B0606030504020204" pitchFamily="34" charset="0"/>
              </a:rPr>
              <a:t> (</a:t>
            </a:r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Fori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GB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Mazdoori</a:t>
            </a:r>
            <a:r>
              <a:rPr lang="en-GB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1658174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888C-A362-81FD-90B2-0DD5F6E8E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b="1" i="0" u="none" strike="noStrike" dirty="0">
                <a:solidFill>
                  <a:srgbClr val="27272A"/>
                </a:solidFill>
                <a:effectLst/>
                <a:latin typeface="Open Sans" panose="020B0606030504020204" pitchFamily="34" charset="0"/>
              </a:rPr>
              <a:t>Social Entrepreneurs from SEECS &amp; NUST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0DFC-0032-A8DC-55F5-BADC66201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5400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Hamza Afridi (</a:t>
            </a:r>
            <a:r>
              <a:rPr lang="en-GB" sz="5400" i="0" u="none" strike="noStrike" dirty="0" err="1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Cykiq</a:t>
            </a:r>
            <a:r>
              <a:rPr lang="en-GB" sz="5400" i="0" u="none" strike="noStrike" dirty="0">
                <a:solidFill>
                  <a:srgbClr val="3F3F46"/>
                </a:solidFill>
                <a:effectLst/>
                <a:latin typeface="Open Sans" panose="020B0606030504020204" pitchFamily="34" charset="0"/>
              </a:rPr>
              <a:t>) </a:t>
            </a:r>
            <a:endParaRPr lang="en-GB" sz="4800" dirty="0">
              <a:solidFill>
                <a:srgbClr val="3F3F46"/>
              </a:solidFill>
              <a:latin typeface="Open Sans" panose="020B0606030504020204" pitchFamily="34" charset="0"/>
            </a:endParaRPr>
          </a:p>
          <a:p>
            <a:r>
              <a:rPr lang="en-GB" sz="4800" dirty="0">
                <a:solidFill>
                  <a:srgbClr val="3F3F46"/>
                </a:solidFill>
                <a:latin typeface="Open Sans" panose="020B0606030504020204" pitchFamily="34" charset="0"/>
              </a:rPr>
              <a:t>Savings 9 (Abdullah Bin Abbas)</a:t>
            </a:r>
            <a:endParaRPr lang="en-GB" sz="4800" i="0" u="none" strike="noStrike" dirty="0">
              <a:solidFill>
                <a:srgbClr val="3F3F46"/>
              </a:solidFill>
              <a:effectLst/>
              <a:latin typeface="Open Sans" panose="020B0606030504020204" pitchFamily="34" charset="0"/>
            </a:endParaRPr>
          </a:p>
          <a:p>
            <a:r>
              <a:rPr lang="en-GB" sz="4800" dirty="0" err="1">
                <a:solidFill>
                  <a:srgbClr val="3F3F46"/>
                </a:solidFill>
                <a:latin typeface="Open Sans" panose="020B0606030504020204" pitchFamily="34" charset="0"/>
              </a:rPr>
              <a:t>Shamyl</a:t>
            </a:r>
            <a:r>
              <a:rPr lang="en-GB" sz="4800" dirty="0">
                <a:solidFill>
                  <a:srgbClr val="3F3F46"/>
                </a:solidFill>
                <a:latin typeface="Open Sans" panose="020B0606030504020204" pitchFamily="34" charset="0"/>
              </a:rPr>
              <a:t> Bin Mansoor </a:t>
            </a:r>
            <a:r>
              <a:rPr lang="en-GB" sz="4800" b="1" i="0" u="none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(</a:t>
            </a:r>
            <a:r>
              <a:rPr lang="en-GB" sz="4800" dirty="0">
                <a:solidFill>
                  <a:srgbClr val="3F3F46"/>
                </a:solidFill>
                <a:latin typeface="Open Sans" panose="020B0606030504020204" pitchFamily="34" charset="0"/>
              </a:rPr>
              <a:t>Learn o bots)</a:t>
            </a:r>
          </a:p>
          <a:p>
            <a:r>
              <a:rPr lang="en-GB" sz="4800" dirty="0">
                <a:solidFill>
                  <a:srgbClr val="3F3F46"/>
                </a:solidFill>
                <a:latin typeface="Open Sans" panose="020B0606030504020204" pitchFamily="34" charset="0"/>
              </a:rPr>
              <a:t>Chadar (</a:t>
            </a:r>
            <a:r>
              <a:rPr lang="en-GB" sz="4800" dirty="0" err="1">
                <a:solidFill>
                  <a:srgbClr val="3F3F46"/>
                </a:solidFill>
                <a:latin typeface="Open Sans" panose="020B0606030504020204" pitchFamily="34" charset="0"/>
              </a:rPr>
              <a:t>Wajiha</a:t>
            </a:r>
            <a:r>
              <a:rPr lang="en-GB" sz="4800" dirty="0">
                <a:solidFill>
                  <a:srgbClr val="3F3F46"/>
                </a:solidFill>
                <a:latin typeface="Open Sans" panose="020B0606030504020204" pitchFamily="34" charset="0"/>
              </a:rPr>
              <a:t> &amp; Kamil Hamad)</a:t>
            </a:r>
          </a:p>
        </p:txBody>
      </p:sp>
    </p:spTree>
    <p:extLst>
      <p:ext uri="{BB962C8B-B14F-4D97-AF65-F5344CB8AC3E}">
        <p14:creationId xmlns:p14="http://schemas.microsoft.com/office/powerpoint/2010/main" val="237582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DF0E-029C-859F-3E85-50C971BB7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8000" b="1" dirty="0"/>
              <a:t>Disclaimer!!</a:t>
            </a:r>
          </a:p>
        </p:txBody>
      </p:sp>
      <p:pic>
        <p:nvPicPr>
          <p:cNvPr id="5" name="Content Placeholder 4" descr="A red triangle with a exclamation mark&#10;&#10;Description automatically generated">
            <a:extLst>
              <a:ext uri="{FF2B5EF4-FFF2-40B4-BE49-F238E27FC236}">
                <a16:creationId xmlns:a16="http://schemas.microsoft.com/office/drawing/2014/main" id="{3C936A44-738A-AC26-1D95-41E974915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1200" y="2453481"/>
            <a:ext cx="3149600" cy="3276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C6615-2D4C-FC70-4F72-A4C6A3FD2D20}"/>
              </a:ext>
            </a:extLst>
          </p:cNvPr>
          <p:cNvSpPr txBox="1"/>
          <p:nvPr/>
        </p:nvSpPr>
        <p:spPr>
          <a:xfrm>
            <a:off x="4191000" y="5730081"/>
            <a:ext cx="405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K" dirty="0"/>
              <a:t>Self Branding &amp; Grammarical Errors</a:t>
            </a:r>
          </a:p>
        </p:txBody>
      </p:sp>
    </p:spTree>
    <p:extLst>
      <p:ext uri="{BB962C8B-B14F-4D97-AF65-F5344CB8AC3E}">
        <p14:creationId xmlns:p14="http://schemas.microsoft.com/office/powerpoint/2010/main" val="4180699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7EC2-6DFD-D9D0-D837-05B850CF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8000" b="1" dirty="0"/>
              <a:t>How to Start?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4858C-0836-3160-CFC4-B79979A75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PK" sz="3600" dirty="0"/>
              <a:t>Observe. </a:t>
            </a:r>
          </a:p>
          <a:p>
            <a:r>
              <a:rPr lang="en-PK" sz="3600" dirty="0"/>
              <a:t>Identify your passion. </a:t>
            </a:r>
          </a:p>
          <a:p>
            <a:r>
              <a:rPr lang="en-PK" sz="3600" dirty="0"/>
              <a:t>Find your why?</a:t>
            </a:r>
          </a:p>
          <a:p>
            <a:r>
              <a:rPr lang="en-PK" sz="3600" dirty="0"/>
              <a:t>Identify a problem you are passionate about.</a:t>
            </a:r>
          </a:p>
          <a:p>
            <a:r>
              <a:rPr lang="en-PK" sz="3600" dirty="0"/>
              <a:t>Meet relevant people </a:t>
            </a:r>
          </a:p>
          <a:p>
            <a:r>
              <a:rPr lang="en-PK" sz="3600" dirty="0"/>
              <a:t>Find mentor</a:t>
            </a:r>
          </a:p>
        </p:txBody>
      </p:sp>
    </p:spTree>
    <p:extLst>
      <p:ext uri="{BB962C8B-B14F-4D97-AF65-F5344CB8AC3E}">
        <p14:creationId xmlns:p14="http://schemas.microsoft.com/office/powerpoint/2010/main" val="2154166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FB104-E230-5661-9E5E-5E1432D95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What Motivates Me?</a:t>
            </a:r>
          </a:p>
        </p:txBody>
      </p:sp>
      <p:pic>
        <p:nvPicPr>
          <p:cNvPr id="5" name="Content Placeholder 4" descr="A pie chart with text and numbers&#10;&#10;Description automatically generated">
            <a:extLst>
              <a:ext uri="{FF2B5EF4-FFF2-40B4-BE49-F238E27FC236}">
                <a16:creationId xmlns:a16="http://schemas.microsoft.com/office/drawing/2014/main" id="{5D389D7F-67D2-E886-0870-4F6D6760C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4511" y="2011363"/>
            <a:ext cx="4302977" cy="4160837"/>
          </a:xfrm>
        </p:spPr>
      </p:pic>
    </p:spTree>
    <p:extLst>
      <p:ext uri="{BB962C8B-B14F-4D97-AF65-F5344CB8AC3E}">
        <p14:creationId xmlns:p14="http://schemas.microsoft.com/office/powerpoint/2010/main" val="295209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D4FC-D599-8E9F-3C14-CDDE5616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000" b="1" dirty="0"/>
              <a:t>Why We Owe to NUST/Pakistan and it’s People?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12816-BC3D-7D37-701F-819BF96D9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4000" dirty="0"/>
              <a:t>Tuition Fee for 6 months: PKR 150,000</a:t>
            </a:r>
          </a:p>
          <a:p>
            <a:r>
              <a:rPr lang="en-GB" sz="4000" dirty="0"/>
              <a:t>Expense per day: (PKR 150,000) / (6 months * 30) = PKR 833.33</a:t>
            </a:r>
          </a:p>
          <a:p>
            <a:r>
              <a:rPr lang="en-GB" sz="4000" dirty="0"/>
              <a:t>Ministry of Education, HEC &amp; PEC</a:t>
            </a:r>
          </a:p>
          <a:p>
            <a:r>
              <a:rPr lang="en-GB" sz="4000" dirty="0"/>
              <a:t>Tax Money of poor people. (GST on buying everything)</a:t>
            </a:r>
            <a:endParaRPr lang="en-PK" sz="4000" dirty="0"/>
          </a:p>
        </p:txBody>
      </p:sp>
    </p:spTree>
    <p:extLst>
      <p:ext uri="{BB962C8B-B14F-4D97-AF65-F5344CB8AC3E}">
        <p14:creationId xmlns:p14="http://schemas.microsoft.com/office/powerpoint/2010/main" val="2474358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94BD-2A2E-AC33-DCD6-88FF36E2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7000" b="1" dirty="0"/>
              <a:t>Spirit of Giving Back</a:t>
            </a:r>
          </a:p>
        </p:txBody>
      </p:sp>
      <p:pic>
        <p:nvPicPr>
          <p:cNvPr id="5" name="Content Placeholder 4" descr="A blue and white table with numbers and text&#10;&#10;Description automatically generated">
            <a:extLst>
              <a:ext uri="{FF2B5EF4-FFF2-40B4-BE49-F238E27FC236}">
                <a16:creationId xmlns:a16="http://schemas.microsoft.com/office/drawing/2014/main" id="{D011A382-6044-9BD5-D085-0398C8D08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436" y="2011363"/>
            <a:ext cx="8223127" cy="4160837"/>
          </a:xfrm>
        </p:spPr>
      </p:pic>
    </p:spTree>
    <p:extLst>
      <p:ext uri="{BB962C8B-B14F-4D97-AF65-F5344CB8AC3E}">
        <p14:creationId xmlns:p14="http://schemas.microsoft.com/office/powerpoint/2010/main" val="45086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F30FB-DBCA-5746-B72C-4C2D5A4D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8000" b="1" dirty="0"/>
              <a:t>Point to Ponder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58C14-0738-8F3E-D7B8-BD91C32B6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K" sz="3600" dirty="0"/>
              <a:t>5000 Alumni of SEECS as per Alumni Portal </a:t>
            </a:r>
          </a:p>
          <a:p>
            <a:r>
              <a:rPr lang="en-PK" sz="3600" dirty="0"/>
              <a:t>Official figures say we have 8000 alumni </a:t>
            </a:r>
          </a:p>
          <a:p>
            <a:r>
              <a:rPr lang="en-PK" sz="3600" dirty="0"/>
              <a:t>Total contribution from SEECS:  PKR 14.79 Million = PKR 1.5 Crore only</a:t>
            </a:r>
          </a:p>
          <a:p>
            <a:r>
              <a:rPr lang="en-PK" sz="3600" dirty="0"/>
              <a:t>Only a few alumni</a:t>
            </a:r>
          </a:p>
          <a:p>
            <a:r>
              <a:rPr lang="en-PK" sz="3600" dirty="0"/>
              <a:t>Majority </a:t>
            </a:r>
            <a:r>
              <a:rPr lang="en-GB" sz="3600" dirty="0"/>
              <a:t>Scholarship </a:t>
            </a:r>
            <a:r>
              <a:rPr lang="en-PK" sz="3600" dirty="0"/>
              <a:t>Awardees are from SEECS</a:t>
            </a:r>
          </a:p>
          <a:p>
            <a:r>
              <a:rPr lang="en-PK" sz="3600" dirty="0"/>
              <a:t>Did you contribute back to your school/college?</a:t>
            </a:r>
          </a:p>
        </p:txBody>
      </p:sp>
    </p:spTree>
    <p:extLst>
      <p:ext uri="{BB962C8B-B14F-4D97-AF65-F5344CB8AC3E}">
        <p14:creationId xmlns:p14="http://schemas.microsoft.com/office/powerpoint/2010/main" val="3913513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9BED6-1338-0FA5-C404-AD6DE5FA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8000" b="1" dirty="0"/>
              <a:t>Final Thoughts!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0224F-206E-AB2C-BD6D-F17CF03D8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3600" dirty="0"/>
              <a:t>While we donate, our donations could have a greater impact if we were more strategic and focused on long-term solutions.</a:t>
            </a:r>
          </a:p>
          <a:p>
            <a:r>
              <a:rPr lang="en-GB" sz="3600" dirty="0"/>
              <a:t>We contribute to charitable causes, but often lack responsibility and sustainability in our donations.</a:t>
            </a:r>
          </a:p>
          <a:p>
            <a:r>
              <a:rPr lang="en-GB" sz="3600" dirty="0"/>
              <a:t>Rich People Weddings </a:t>
            </a:r>
            <a:endParaRPr lang="en-PK" sz="3600" dirty="0"/>
          </a:p>
        </p:txBody>
      </p:sp>
    </p:spTree>
    <p:extLst>
      <p:ext uri="{BB962C8B-B14F-4D97-AF65-F5344CB8AC3E}">
        <p14:creationId xmlns:p14="http://schemas.microsoft.com/office/powerpoint/2010/main" val="2081033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658FC-11D6-26FB-34A3-1DE22B84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PK" b="1" dirty="0"/>
              <a:t>How SEECS Alumni Association Can Help &amp; Vice Versa?</a:t>
            </a:r>
          </a:p>
        </p:txBody>
      </p:sp>
      <p:pic>
        <p:nvPicPr>
          <p:cNvPr id="5" name="Content Placeholder 4" descr="A screenshot of a social media page&#10;&#10;Description automatically generated">
            <a:extLst>
              <a:ext uri="{FF2B5EF4-FFF2-40B4-BE49-F238E27FC236}">
                <a16:creationId xmlns:a16="http://schemas.microsoft.com/office/drawing/2014/main" id="{5BBEDC5E-9930-0C7F-FC3F-5235AB9D2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111" y="1798003"/>
            <a:ext cx="5310289" cy="4160837"/>
          </a:xfrm>
        </p:spPr>
      </p:pic>
      <p:pic>
        <p:nvPicPr>
          <p:cNvPr id="7" name="Picture 6" descr="A white lantern with a black text&#10;&#10;Description automatically generated">
            <a:extLst>
              <a:ext uri="{FF2B5EF4-FFF2-40B4-BE49-F238E27FC236}">
                <a16:creationId xmlns:a16="http://schemas.microsoft.com/office/drawing/2014/main" id="{69D6E2D0-04DD-502C-6229-20A0646C2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1798320"/>
            <a:ext cx="4160520" cy="416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2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97AD-9CA8-B4F0-98D9-085E748B4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000" b="1" dirty="0"/>
              <a:t>Convocation 2016- General Secretary SGA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464C636A-C033-3799-41F1-BE60FDE8C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244" y="2011363"/>
            <a:ext cx="7919511" cy="4160837"/>
          </a:xfrm>
        </p:spPr>
      </p:pic>
    </p:spTree>
    <p:extLst>
      <p:ext uri="{BB962C8B-B14F-4D97-AF65-F5344CB8AC3E}">
        <p14:creationId xmlns:p14="http://schemas.microsoft.com/office/powerpoint/2010/main" val="3988470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8CB13-960F-6A82-5C3E-2F468F524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500" b="1" dirty="0"/>
              <a:t>President Chadar- 2017-2018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C70832D-969F-2911-593D-B0CB4F97B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322" y="2011363"/>
            <a:ext cx="6247356" cy="4160837"/>
          </a:xfrm>
        </p:spPr>
      </p:pic>
    </p:spTree>
    <p:extLst>
      <p:ext uri="{BB962C8B-B14F-4D97-AF65-F5344CB8AC3E}">
        <p14:creationId xmlns:p14="http://schemas.microsoft.com/office/powerpoint/2010/main" val="732640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4161C-6318-F273-9767-B8316E93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7000" b="1" dirty="0"/>
              <a:t>Convocation 2018</a:t>
            </a:r>
          </a:p>
        </p:txBody>
      </p:sp>
      <p:pic>
        <p:nvPicPr>
          <p:cNvPr id="5" name="Content Placeholder 4" descr="A group of men wearing black robes and hats&#10;&#10;Description automatically generated">
            <a:extLst>
              <a:ext uri="{FF2B5EF4-FFF2-40B4-BE49-F238E27FC236}">
                <a16:creationId xmlns:a16="http://schemas.microsoft.com/office/drawing/2014/main" id="{0E782AD2-A290-5BE6-B6D8-E3E422908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2322" y="2011363"/>
            <a:ext cx="6247356" cy="4160837"/>
          </a:xfrm>
        </p:spPr>
      </p:pic>
    </p:spTree>
    <p:extLst>
      <p:ext uri="{BB962C8B-B14F-4D97-AF65-F5344CB8AC3E}">
        <p14:creationId xmlns:p14="http://schemas.microsoft.com/office/powerpoint/2010/main" val="757350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F4CA-90D7-C4C5-0391-05B9358D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6000" b="1" dirty="0"/>
              <a:t>Community Service Award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7BF31C-9B32-D39A-CA57-DA7B10A2C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470429" y="302660"/>
            <a:ext cx="4914899" cy="7690956"/>
          </a:xfrm>
        </p:spPr>
      </p:pic>
    </p:spTree>
    <p:extLst>
      <p:ext uri="{BB962C8B-B14F-4D97-AF65-F5344CB8AC3E}">
        <p14:creationId xmlns:p14="http://schemas.microsoft.com/office/powerpoint/2010/main" val="396862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0CEF-7297-183D-8B3B-DFB0CC279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000" b="1" dirty="0"/>
              <a:t>Google Developers Group Islamabad</a:t>
            </a:r>
          </a:p>
        </p:txBody>
      </p:sp>
      <p:pic>
        <p:nvPicPr>
          <p:cNvPr id="5" name="Content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933D1E4-B49D-A6D9-A481-9BB9CAB05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469" y="2011363"/>
            <a:ext cx="7949061" cy="4160837"/>
          </a:xfrm>
        </p:spPr>
      </p:pic>
    </p:spTree>
    <p:extLst>
      <p:ext uri="{BB962C8B-B14F-4D97-AF65-F5344CB8AC3E}">
        <p14:creationId xmlns:p14="http://schemas.microsoft.com/office/powerpoint/2010/main" val="3365086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AAAF1-156E-9978-7974-E686FBE6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PK" sz="8000" b="1" dirty="0"/>
              <a:t>TEDX Islamabad</a:t>
            </a:r>
          </a:p>
        </p:txBody>
      </p:sp>
      <p:pic>
        <p:nvPicPr>
          <p:cNvPr id="5" name="Content Placeholder 4" descr="A group of people standing on a stage&#10;&#10;Description automatically generated">
            <a:extLst>
              <a:ext uri="{FF2B5EF4-FFF2-40B4-BE49-F238E27FC236}">
                <a16:creationId xmlns:a16="http://schemas.microsoft.com/office/drawing/2014/main" id="{0ADF5E7C-1279-BE58-ACCE-EA09CF3C4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109" y="2011363"/>
            <a:ext cx="5547782" cy="4160837"/>
          </a:xfrm>
        </p:spPr>
      </p:pic>
    </p:spTree>
    <p:extLst>
      <p:ext uri="{BB962C8B-B14F-4D97-AF65-F5344CB8AC3E}">
        <p14:creationId xmlns:p14="http://schemas.microsoft.com/office/powerpoint/2010/main" val="2347238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1DC54-ABDF-6B85-B0FB-A8E14A04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PK" sz="5000" b="1" dirty="0"/>
              <a:t>Global Shaper at World Economic Forum</a:t>
            </a:r>
          </a:p>
        </p:txBody>
      </p:sp>
      <p:pic>
        <p:nvPicPr>
          <p:cNvPr id="5" name="Content Placeholder 4" descr="A person and person with round circles&#10;&#10;Description automatically generated">
            <a:extLst>
              <a:ext uri="{FF2B5EF4-FFF2-40B4-BE49-F238E27FC236}">
                <a16:creationId xmlns:a16="http://schemas.microsoft.com/office/drawing/2014/main" id="{E940FE88-B0F4-7550-469E-18BE58DEA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581" y="2011363"/>
            <a:ext cx="4160837" cy="4160837"/>
          </a:xfrm>
        </p:spPr>
      </p:pic>
    </p:spTree>
    <p:extLst>
      <p:ext uri="{BB962C8B-B14F-4D97-AF65-F5344CB8AC3E}">
        <p14:creationId xmlns:p14="http://schemas.microsoft.com/office/powerpoint/2010/main" val="229925872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0F3F1"/>
      </a:lt2>
      <a:accent1>
        <a:srgbClr val="C34DB7"/>
      </a:accent1>
      <a:accent2>
        <a:srgbClr val="8C3BB1"/>
      </a:accent2>
      <a:accent3>
        <a:srgbClr val="6D4DC3"/>
      </a:accent3>
      <a:accent4>
        <a:srgbClr val="3F50B3"/>
      </a:accent4>
      <a:accent5>
        <a:srgbClr val="4D90C3"/>
      </a:accent5>
      <a:accent6>
        <a:srgbClr val="3BAFB1"/>
      </a:accent6>
      <a:hlink>
        <a:srgbClr val="3F72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134</TotalTime>
  <Words>375</Words>
  <Application>Microsoft Macintosh PowerPoint</Application>
  <PresentationFormat>Widescreen</PresentationFormat>
  <Paragraphs>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-apple-system</vt:lpstr>
      <vt:lpstr>Arial</vt:lpstr>
      <vt:lpstr>Century Gothic</vt:lpstr>
      <vt:lpstr>Google Sans</vt:lpstr>
      <vt:lpstr>Open Sans</vt:lpstr>
      <vt:lpstr>BrushVTI</vt:lpstr>
      <vt:lpstr>Spirit of Giving Back &amp; Social Entrepreneurship- CSL Presentation</vt:lpstr>
      <vt:lpstr>Disclaimer!!</vt:lpstr>
      <vt:lpstr>Convocation 2016- General Secretary SGA</vt:lpstr>
      <vt:lpstr>President Chadar- 2017-2018</vt:lpstr>
      <vt:lpstr>Convocation 2018</vt:lpstr>
      <vt:lpstr>Community Service Award</vt:lpstr>
      <vt:lpstr>Google Developers Group Islamabad</vt:lpstr>
      <vt:lpstr>TEDX Islamabad</vt:lpstr>
      <vt:lpstr>Global Shaper at World Economic Forum</vt:lpstr>
      <vt:lpstr>Freelancers Meetup</vt:lpstr>
      <vt:lpstr>SEECS Alumni Association – VP Endowment</vt:lpstr>
      <vt:lpstr>Youtube Channel – Content Creation</vt:lpstr>
      <vt:lpstr>Resident Welfare Association - MPCHS</vt:lpstr>
      <vt:lpstr>Hajj &amp; Umrah</vt:lpstr>
      <vt:lpstr>Hajj &amp; Umrah Support Group</vt:lpstr>
      <vt:lpstr>Solar System Support Group</vt:lpstr>
      <vt:lpstr>Social Entrepreneurship</vt:lpstr>
      <vt:lpstr>Social Entrepreneurs in Pakistan</vt:lpstr>
      <vt:lpstr>Social Entrepreneurs from SEECS &amp; NUST</vt:lpstr>
      <vt:lpstr>How to Start?</vt:lpstr>
      <vt:lpstr>What Motivates Me?</vt:lpstr>
      <vt:lpstr>Why We Owe to NUST/Pakistan and it’s People? </vt:lpstr>
      <vt:lpstr>Spirit of Giving Back</vt:lpstr>
      <vt:lpstr>Point to Ponder</vt:lpstr>
      <vt:lpstr>Final Thoughts!</vt:lpstr>
      <vt:lpstr>How SEECS Alumni Association Can Help &amp; Vice Versa?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CSL Presentation</dc:title>
  <dc:creator>MUHAMMAD USMAN</dc:creator>
  <cp:lastModifiedBy>MUHAMMAD USMAN</cp:lastModifiedBy>
  <cp:revision>42</cp:revision>
  <dcterms:created xsi:type="dcterms:W3CDTF">2024-03-12T23:59:52Z</dcterms:created>
  <dcterms:modified xsi:type="dcterms:W3CDTF">2024-03-13T02:25:05Z</dcterms:modified>
</cp:coreProperties>
</file>